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Economica"/>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conomica-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conomica-italic.fntdata"/><Relationship Id="rId30" Type="http://schemas.openxmlformats.org/officeDocument/2006/relationships/font" Target="fonts/Economica-bold.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Economica-boldItalic.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27.jp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81774d846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81774d846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8391feec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8391feec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81774d912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81774d912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81774d912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81774d912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8391feec2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8391feec2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81774d912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81774d912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81774d84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81774d84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82f94d728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82f94d728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82f94d72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82f94d72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82f94d728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82f94d728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827b80075e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827b80075e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82f94d728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82f94d728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81774d846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81774d846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8366efa30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8366efa30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8391feec26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8391feec26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827b80075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827b80075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827b80075e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827b80075e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827b80075e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827b80075e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827b80075e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827b80075e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827f6fb71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827f6fb71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827f6fb7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827f6fb7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8391feec2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8391feec2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3.jpg"/><Relationship Id="rId4" Type="http://schemas.openxmlformats.org/officeDocument/2006/relationships/image" Target="../media/image7.jpg"/><Relationship Id="rId5" Type="http://schemas.openxmlformats.org/officeDocument/2006/relationships/image" Target="../media/image27.jpg"/><Relationship Id="rId6" Type="http://schemas.openxmlformats.org/officeDocument/2006/relationships/image" Target="../media/image6.jpg"/><Relationship Id="rId7" Type="http://schemas.openxmlformats.org/officeDocument/2006/relationships/image" Target="../media/image2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1.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311"/>
              <a:t>CE/CZ4045</a:t>
            </a:r>
            <a:r>
              <a:rPr lang="en"/>
              <a:t> </a:t>
            </a:r>
            <a:endParaRPr/>
          </a:p>
          <a:p>
            <a:pPr indent="0" lvl="0" marL="0" rtl="0" algn="ctr">
              <a:spcBef>
                <a:spcPts val="0"/>
              </a:spcBef>
              <a:spcAft>
                <a:spcPts val="0"/>
              </a:spcAft>
              <a:buNone/>
            </a:pPr>
            <a:r>
              <a:rPr lang="en"/>
              <a:t>Natural Language Processing</a:t>
            </a:r>
            <a:endParaRPr/>
          </a:p>
        </p:txBody>
      </p:sp>
      <p:sp>
        <p:nvSpPr>
          <p:cNvPr id="63" name="Google Shape;63;p13"/>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Group 31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ctrTitle"/>
          </p:nvPr>
        </p:nvSpPr>
        <p:spPr>
          <a:xfrm>
            <a:off x="2825425" y="1444250"/>
            <a:ext cx="3543600" cy="1537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Classification Models &amp; Algorithms</a:t>
            </a:r>
            <a:endParaRPr/>
          </a:p>
        </p:txBody>
      </p:sp>
      <p:sp>
        <p:nvSpPr>
          <p:cNvPr id="140" name="Google Shape;140;p2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Lexicon-based Sentiment 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VADER </a:t>
            </a:r>
            <a:r>
              <a:rPr lang="en" sz="3300"/>
              <a:t>(Valence Aware Dictionary for Sentiment Reasoning)</a:t>
            </a:r>
            <a:endParaRPr sz="3300"/>
          </a:p>
        </p:txBody>
      </p:sp>
      <p:sp>
        <p:nvSpPr>
          <p:cNvPr id="146" name="Google Shape;146;p23"/>
          <p:cNvSpPr txBox="1"/>
          <p:nvPr>
            <p:ph idx="1" type="body"/>
          </p:nvPr>
        </p:nvSpPr>
        <p:spPr>
          <a:xfrm>
            <a:off x="311700" y="1225225"/>
            <a:ext cx="5760600" cy="3354000"/>
          </a:xfrm>
          <a:prstGeom prst="rect">
            <a:avLst/>
          </a:prstGeom>
        </p:spPr>
        <p:txBody>
          <a:bodyPr anchorCtr="0" anchor="t" bIns="91425" lIns="91425" spcFirstLastPara="1" rIns="91425" wrap="square" tIns="91425">
            <a:normAutofit fontScale="92500"/>
          </a:bodyPr>
          <a:lstStyle/>
          <a:p>
            <a:pPr indent="-334327" lvl="0" marL="457200" rtl="0" algn="l">
              <a:spcBef>
                <a:spcPts val="0"/>
              </a:spcBef>
              <a:spcAft>
                <a:spcPts val="0"/>
              </a:spcAft>
              <a:buSzPct val="100000"/>
              <a:buChar char="●"/>
            </a:pPr>
            <a:r>
              <a:rPr lang="en"/>
              <a:t>Lexicon and rule-based feeling analysis instrument</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Words in the vocabulary are appraised with respect to whether they are positive or negative</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Poor performance due to the lexicon not being updated frequently and missing major slangs used in tweets currently to communicate opinions</a:t>
            </a:r>
            <a:endParaRPr/>
          </a:p>
        </p:txBody>
      </p:sp>
      <p:pic>
        <p:nvPicPr>
          <p:cNvPr id="147" name="Google Shape;147;p23"/>
          <p:cNvPicPr preferRelativeResize="0"/>
          <p:nvPr/>
        </p:nvPicPr>
        <p:blipFill>
          <a:blip r:embed="rId3">
            <a:alphaModFix/>
          </a:blip>
          <a:stretch>
            <a:fillRect/>
          </a:stretch>
        </p:blipFill>
        <p:spPr>
          <a:xfrm>
            <a:off x="6376700" y="1307550"/>
            <a:ext cx="2268500" cy="1127625"/>
          </a:xfrm>
          <a:prstGeom prst="rect">
            <a:avLst/>
          </a:prstGeom>
          <a:noFill/>
          <a:ln>
            <a:noFill/>
          </a:ln>
        </p:spPr>
      </p:pic>
      <p:pic>
        <p:nvPicPr>
          <p:cNvPr id="148" name="Google Shape;148;p23"/>
          <p:cNvPicPr preferRelativeResize="0"/>
          <p:nvPr/>
        </p:nvPicPr>
        <p:blipFill>
          <a:blip r:embed="rId4">
            <a:alphaModFix/>
          </a:blip>
          <a:stretch>
            <a:fillRect/>
          </a:stretch>
        </p:blipFill>
        <p:spPr>
          <a:xfrm>
            <a:off x="6376700" y="2528825"/>
            <a:ext cx="2268500" cy="2050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TextBlob</a:t>
            </a:r>
            <a:r>
              <a:rPr lang="en"/>
              <a:t> </a:t>
            </a:r>
            <a:endParaRPr sz="3300"/>
          </a:p>
        </p:txBody>
      </p:sp>
      <p:sp>
        <p:nvSpPr>
          <p:cNvPr id="154" name="Google Shape;154;p24"/>
          <p:cNvSpPr txBox="1"/>
          <p:nvPr>
            <p:ph idx="1" type="body"/>
          </p:nvPr>
        </p:nvSpPr>
        <p:spPr>
          <a:xfrm>
            <a:off x="311700" y="1225225"/>
            <a:ext cx="5760600" cy="3354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solidFill>
                  <a:srgbClr val="2A2A2A"/>
                </a:solidFill>
                <a:highlight>
                  <a:srgbClr val="FFFFFF"/>
                </a:highlight>
              </a:rPr>
              <a:t>Python NLP library that uses the database of Natural Language Toolkit’s (NLTK) WordNet</a:t>
            </a:r>
            <a:endParaRPr/>
          </a:p>
          <a:p>
            <a:pPr indent="0" lvl="0" marL="457200" rtl="0" algn="l">
              <a:spcBef>
                <a:spcPts val="1200"/>
              </a:spcBef>
              <a:spcAft>
                <a:spcPts val="0"/>
              </a:spcAft>
              <a:buNone/>
            </a:pPr>
            <a:r>
              <a:t/>
            </a:r>
            <a:endParaRPr/>
          </a:p>
          <a:p>
            <a:pPr indent="-334243" lvl="0" marL="457200" rtl="0" algn="just">
              <a:spcBef>
                <a:spcPts val="1200"/>
              </a:spcBef>
              <a:spcAft>
                <a:spcPts val="0"/>
              </a:spcAft>
              <a:buSzPct val="100000"/>
              <a:buChar char="●"/>
            </a:pPr>
            <a:r>
              <a:rPr lang="en" sz="1798">
                <a:solidFill>
                  <a:srgbClr val="2A2A2A"/>
                </a:solidFill>
                <a:highlight>
                  <a:srgbClr val="FFFFFF"/>
                </a:highlight>
              </a:rPr>
              <a:t>Textblob is applicable for complex analysis and working with textual data. When a sentence is passed into Textblob, it gives two outputs which are polarity and subjectivity. </a:t>
            </a:r>
            <a:endParaRPr sz="1798"/>
          </a:p>
          <a:p>
            <a:pPr indent="0" lvl="0" marL="457200" rtl="0" algn="l">
              <a:spcBef>
                <a:spcPts val="1500"/>
              </a:spcBef>
              <a:spcAft>
                <a:spcPts val="0"/>
              </a:spcAft>
              <a:buNone/>
            </a:pPr>
            <a:r>
              <a:t/>
            </a:r>
            <a:endParaRPr/>
          </a:p>
          <a:p>
            <a:pPr indent="-334327" lvl="0" marL="457200" rtl="0" algn="l">
              <a:spcBef>
                <a:spcPts val="1200"/>
              </a:spcBef>
              <a:spcAft>
                <a:spcPts val="0"/>
              </a:spcAft>
              <a:buSzPct val="100000"/>
              <a:buChar char="●"/>
            </a:pPr>
            <a:r>
              <a:rPr lang="en"/>
              <a:t>Performed Subjectivity and Polarity detection using TextBlob library for each tweet </a:t>
            </a:r>
            <a:endParaRPr/>
          </a:p>
        </p:txBody>
      </p:sp>
      <p:pic>
        <p:nvPicPr>
          <p:cNvPr id="155" name="Google Shape;155;p24"/>
          <p:cNvPicPr preferRelativeResize="0"/>
          <p:nvPr/>
        </p:nvPicPr>
        <p:blipFill>
          <a:blip r:embed="rId3">
            <a:alphaModFix/>
          </a:blip>
          <a:stretch>
            <a:fillRect/>
          </a:stretch>
        </p:blipFill>
        <p:spPr>
          <a:xfrm>
            <a:off x="6376700" y="1147225"/>
            <a:ext cx="2268500" cy="1076800"/>
          </a:xfrm>
          <a:prstGeom prst="rect">
            <a:avLst/>
          </a:prstGeom>
          <a:noFill/>
          <a:ln>
            <a:noFill/>
          </a:ln>
        </p:spPr>
      </p:pic>
      <p:pic>
        <p:nvPicPr>
          <p:cNvPr id="156" name="Google Shape;156;p24"/>
          <p:cNvPicPr preferRelativeResize="0"/>
          <p:nvPr/>
        </p:nvPicPr>
        <p:blipFill>
          <a:blip r:embed="rId4">
            <a:alphaModFix/>
          </a:blip>
          <a:stretch>
            <a:fillRect/>
          </a:stretch>
        </p:blipFill>
        <p:spPr>
          <a:xfrm>
            <a:off x="6376700" y="2376425"/>
            <a:ext cx="2268500" cy="2202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ctrTitle"/>
          </p:nvPr>
        </p:nvSpPr>
        <p:spPr>
          <a:xfrm>
            <a:off x="2825425" y="1444250"/>
            <a:ext cx="3543600" cy="1537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Classification Models &amp; Algorithms</a:t>
            </a:r>
            <a:endParaRPr/>
          </a:p>
        </p:txBody>
      </p:sp>
      <p:sp>
        <p:nvSpPr>
          <p:cNvPr id="162" name="Google Shape;162;p25"/>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Deep Learning Models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Neural Networks</a:t>
            </a:r>
            <a:endParaRPr sz="3300"/>
          </a:p>
        </p:txBody>
      </p:sp>
      <p:sp>
        <p:nvSpPr>
          <p:cNvPr id="168" name="Google Shape;168;p26"/>
          <p:cNvSpPr txBox="1"/>
          <p:nvPr>
            <p:ph idx="1" type="body"/>
          </p:nvPr>
        </p:nvSpPr>
        <p:spPr>
          <a:xfrm>
            <a:off x="311700" y="1225225"/>
            <a:ext cx="5963400" cy="3598200"/>
          </a:xfrm>
          <a:prstGeom prst="rect">
            <a:avLst/>
          </a:prstGeom>
        </p:spPr>
        <p:txBody>
          <a:bodyPr anchorCtr="0" anchor="t" bIns="91425" lIns="91425" spcFirstLastPara="1" rIns="91425" wrap="square" tIns="91425">
            <a:normAutofit fontScale="77500" lnSpcReduction="20000"/>
          </a:bodyPr>
          <a:lstStyle/>
          <a:p>
            <a:pPr indent="-319291" lvl="0" marL="457200" rtl="0" algn="l">
              <a:spcBef>
                <a:spcPts val="0"/>
              </a:spcBef>
              <a:spcAft>
                <a:spcPts val="0"/>
              </a:spcAft>
              <a:buSzPct val="100000"/>
              <a:buChar char="●"/>
            </a:pPr>
            <a:r>
              <a:rPr lang="en" sz="1842"/>
              <a:t>Bidirectional-Long Short-Term Memory NN with an Attention layer - capable of handling long-term dependencies and improves the problem of vanishing gradients</a:t>
            </a:r>
            <a:r>
              <a:rPr lang="en" sz="1842"/>
              <a:t>.</a:t>
            </a:r>
            <a:endParaRPr sz="1842"/>
          </a:p>
          <a:p>
            <a:pPr indent="0" lvl="0" marL="457200" rtl="0" algn="l">
              <a:spcBef>
                <a:spcPts val="1200"/>
              </a:spcBef>
              <a:spcAft>
                <a:spcPts val="0"/>
              </a:spcAft>
              <a:buNone/>
            </a:pPr>
            <a:r>
              <a:t/>
            </a:r>
            <a:endParaRPr sz="1842"/>
          </a:p>
          <a:p>
            <a:pPr indent="-319291" lvl="0" marL="457200" rtl="0" algn="l">
              <a:spcBef>
                <a:spcPts val="1200"/>
              </a:spcBef>
              <a:spcAft>
                <a:spcPts val="0"/>
              </a:spcAft>
              <a:buSzPct val="100000"/>
              <a:buChar char="●"/>
            </a:pPr>
            <a:r>
              <a:rPr lang="en" sz="1842"/>
              <a:t>Bidirectional LSTM (Bi-LSTM) enables neural networks to have both backward and forward information about the sequence at each time step.</a:t>
            </a:r>
            <a:endParaRPr sz="1842"/>
          </a:p>
          <a:p>
            <a:pPr indent="0" lvl="0" marL="457200" rtl="0" algn="l">
              <a:spcBef>
                <a:spcPts val="1200"/>
              </a:spcBef>
              <a:spcAft>
                <a:spcPts val="0"/>
              </a:spcAft>
              <a:buNone/>
            </a:pPr>
            <a:r>
              <a:t/>
            </a:r>
            <a:endParaRPr sz="1842"/>
          </a:p>
          <a:p>
            <a:pPr indent="-319291" lvl="0" marL="457200" rtl="0" algn="l">
              <a:spcBef>
                <a:spcPts val="1200"/>
              </a:spcBef>
              <a:spcAft>
                <a:spcPts val="0"/>
              </a:spcAft>
              <a:buSzPct val="100000"/>
              <a:buChar char="●"/>
            </a:pPr>
            <a:r>
              <a:rPr lang="en" sz="1842"/>
              <a:t>Hyperparameter tuning performed on all layer parameters - GridSearchCV.</a:t>
            </a:r>
            <a:endParaRPr sz="1842"/>
          </a:p>
          <a:p>
            <a:pPr indent="0" lvl="0" marL="457200" rtl="0" algn="l">
              <a:spcBef>
                <a:spcPts val="1200"/>
              </a:spcBef>
              <a:spcAft>
                <a:spcPts val="0"/>
              </a:spcAft>
              <a:buNone/>
            </a:pPr>
            <a:r>
              <a:t/>
            </a:r>
            <a:endParaRPr sz="1842"/>
          </a:p>
          <a:p>
            <a:pPr indent="-325056" lvl="0" marL="457200" rtl="0" algn="l">
              <a:spcBef>
                <a:spcPts val="1200"/>
              </a:spcBef>
              <a:spcAft>
                <a:spcPts val="0"/>
              </a:spcAft>
              <a:buSzPct val="106356"/>
              <a:buChar char="●"/>
            </a:pPr>
            <a:r>
              <a:rPr lang="en" sz="1842"/>
              <a:t>Deceptively high categorical accuracy</a:t>
            </a:r>
            <a:r>
              <a:rPr lang="en" sz="1960"/>
              <a:t> - overfits on the data</a:t>
            </a:r>
            <a:endParaRPr sz="1960"/>
          </a:p>
        </p:txBody>
      </p:sp>
      <p:pic>
        <p:nvPicPr>
          <p:cNvPr id="169" name="Google Shape;169;p26"/>
          <p:cNvPicPr preferRelativeResize="0"/>
          <p:nvPr/>
        </p:nvPicPr>
        <p:blipFill>
          <a:blip r:embed="rId3">
            <a:alphaModFix/>
          </a:blip>
          <a:stretch>
            <a:fillRect/>
          </a:stretch>
        </p:blipFill>
        <p:spPr>
          <a:xfrm>
            <a:off x="6401425" y="1073625"/>
            <a:ext cx="2564101" cy="1709400"/>
          </a:xfrm>
          <a:prstGeom prst="rect">
            <a:avLst/>
          </a:prstGeom>
          <a:noFill/>
          <a:ln>
            <a:noFill/>
          </a:ln>
        </p:spPr>
      </p:pic>
      <p:pic>
        <p:nvPicPr>
          <p:cNvPr id="170" name="Google Shape;170;p26"/>
          <p:cNvPicPr preferRelativeResize="0"/>
          <p:nvPr/>
        </p:nvPicPr>
        <p:blipFill>
          <a:blip r:embed="rId4">
            <a:alphaModFix/>
          </a:blip>
          <a:stretch>
            <a:fillRect/>
          </a:stretch>
        </p:blipFill>
        <p:spPr>
          <a:xfrm>
            <a:off x="6427500" y="2935425"/>
            <a:ext cx="2564100" cy="17062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RoBERTa Embeddings &amp; Model</a:t>
            </a:r>
            <a:r>
              <a:rPr lang="en"/>
              <a:t> </a:t>
            </a:r>
            <a:r>
              <a:rPr lang="en" sz="3300"/>
              <a:t>(with Enhancements)</a:t>
            </a:r>
            <a:endParaRPr sz="3300"/>
          </a:p>
        </p:txBody>
      </p:sp>
      <p:sp>
        <p:nvSpPr>
          <p:cNvPr id="176" name="Google Shape;176;p27"/>
          <p:cNvSpPr txBox="1"/>
          <p:nvPr>
            <p:ph idx="1" type="body"/>
          </p:nvPr>
        </p:nvSpPr>
        <p:spPr>
          <a:xfrm>
            <a:off x="311700" y="1225225"/>
            <a:ext cx="5963400" cy="3598200"/>
          </a:xfrm>
          <a:prstGeom prst="rect">
            <a:avLst/>
          </a:prstGeom>
        </p:spPr>
        <p:txBody>
          <a:bodyPr anchorCtr="0" anchor="t" bIns="91425" lIns="91425" spcFirstLastPara="1" rIns="91425" wrap="square" tIns="91425">
            <a:normAutofit fontScale="70000" lnSpcReduction="20000"/>
          </a:bodyPr>
          <a:lstStyle/>
          <a:p>
            <a:pPr indent="-310515" lvl="0" marL="457200" rtl="0" algn="l">
              <a:spcBef>
                <a:spcPts val="0"/>
              </a:spcBef>
              <a:spcAft>
                <a:spcPts val="0"/>
              </a:spcAft>
              <a:buSzPct val="100000"/>
              <a:buChar char="●"/>
            </a:pPr>
            <a:r>
              <a:rPr lang="en" sz="1842"/>
              <a:t>RoBERTa is a retraining of the BERT model with improved training methodology.The key innovation of the BERT model was the application of bidirectional training of Transformer architectures to language models.</a:t>
            </a:r>
            <a:endParaRPr sz="1842"/>
          </a:p>
          <a:p>
            <a:pPr indent="0" lvl="0" marL="457200" rtl="0" algn="l">
              <a:spcBef>
                <a:spcPts val="1200"/>
              </a:spcBef>
              <a:spcAft>
                <a:spcPts val="0"/>
              </a:spcAft>
              <a:buNone/>
            </a:pPr>
            <a:r>
              <a:t/>
            </a:r>
            <a:endParaRPr sz="1842"/>
          </a:p>
          <a:p>
            <a:pPr indent="-310515" lvl="0" marL="457200" rtl="0" algn="l">
              <a:spcBef>
                <a:spcPts val="1200"/>
              </a:spcBef>
              <a:spcAft>
                <a:spcPts val="0"/>
              </a:spcAft>
              <a:buSzPct val="100000"/>
              <a:buChar char="●"/>
            </a:pPr>
            <a:r>
              <a:rPr lang="en" sz="1842"/>
              <a:t>BERT also incorporates methodologies like attention mechanism, Masked language modelling and Next Sentence Prediction.</a:t>
            </a:r>
            <a:endParaRPr sz="1842"/>
          </a:p>
          <a:p>
            <a:pPr indent="0" lvl="0" marL="457200" rtl="0" algn="l">
              <a:spcBef>
                <a:spcPts val="1200"/>
              </a:spcBef>
              <a:spcAft>
                <a:spcPts val="0"/>
              </a:spcAft>
              <a:buNone/>
            </a:pPr>
            <a:r>
              <a:t/>
            </a:r>
            <a:endParaRPr sz="1842"/>
          </a:p>
          <a:p>
            <a:pPr indent="-310515" lvl="0" marL="457200" rtl="0" algn="l">
              <a:spcBef>
                <a:spcPts val="1200"/>
              </a:spcBef>
              <a:spcAft>
                <a:spcPts val="0"/>
              </a:spcAft>
              <a:buSzPct val="100000"/>
              <a:buChar char="●"/>
            </a:pPr>
            <a:r>
              <a:rPr lang="en" sz="1842"/>
              <a:t>During implementation, </a:t>
            </a:r>
            <a:r>
              <a:rPr lang="en" sz="1842"/>
              <a:t>added a FeedForward layer followed by a fully connected layer after the RoBERTa transformer output for classification.</a:t>
            </a:r>
            <a:endParaRPr sz="1842"/>
          </a:p>
          <a:p>
            <a:pPr indent="0" lvl="0" marL="457200" rtl="0" algn="l">
              <a:spcBef>
                <a:spcPts val="1200"/>
              </a:spcBef>
              <a:spcAft>
                <a:spcPts val="0"/>
              </a:spcAft>
              <a:buNone/>
            </a:pPr>
            <a:r>
              <a:t/>
            </a:r>
            <a:endParaRPr sz="1842"/>
          </a:p>
          <a:p>
            <a:pPr indent="-315722" lvl="0" marL="457200" rtl="0" algn="l">
              <a:spcBef>
                <a:spcPts val="1200"/>
              </a:spcBef>
              <a:spcAft>
                <a:spcPts val="0"/>
              </a:spcAft>
              <a:buSzPct val="106356"/>
              <a:buChar char="●"/>
            </a:pPr>
            <a:r>
              <a:rPr lang="en" sz="1842"/>
              <a:t>Best performance compared to all other models</a:t>
            </a:r>
            <a:r>
              <a:rPr lang="en" sz="1960"/>
              <a:t> </a:t>
            </a:r>
            <a:endParaRPr sz="1960"/>
          </a:p>
        </p:txBody>
      </p:sp>
      <p:pic>
        <p:nvPicPr>
          <p:cNvPr id="177" name="Google Shape;177;p27"/>
          <p:cNvPicPr preferRelativeResize="0"/>
          <p:nvPr/>
        </p:nvPicPr>
        <p:blipFill>
          <a:blip r:embed="rId3">
            <a:alphaModFix/>
          </a:blip>
          <a:stretch>
            <a:fillRect/>
          </a:stretch>
        </p:blipFill>
        <p:spPr>
          <a:xfrm>
            <a:off x="6376700" y="1147225"/>
            <a:ext cx="2268500" cy="1449898"/>
          </a:xfrm>
          <a:prstGeom prst="rect">
            <a:avLst/>
          </a:prstGeom>
          <a:noFill/>
          <a:ln>
            <a:noFill/>
          </a:ln>
        </p:spPr>
      </p:pic>
      <p:pic>
        <p:nvPicPr>
          <p:cNvPr id="178" name="Google Shape;178;p27"/>
          <p:cNvPicPr preferRelativeResize="0"/>
          <p:nvPr/>
        </p:nvPicPr>
        <p:blipFill rotWithShape="1">
          <a:blip r:embed="rId4">
            <a:alphaModFix/>
          </a:blip>
          <a:srcRect b="2207" l="1823" r="2216" t="2207"/>
          <a:stretch/>
        </p:blipFill>
        <p:spPr>
          <a:xfrm>
            <a:off x="6376700" y="2852625"/>
            <a:ext cx="2268500" cy="1900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Innovations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User Interface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Preprocessing Innovation</a:t>
            </a:r>
            <a:endParaRPr/>
          </a:p>
        </p:txBody>
      </p:sp>
      <p:sp>
        <p:nvSpPr>
          <p:cNvPr id="194" name="Google Shape;194;p30"/>
          <p:cNvSpPr txBox="1"/>
          <p:nvPr>
            <p:ph idx="1" type="body"/>
          </p:nvPr>
        </p:nvSpPr>
        <p:spPr>
          <a:xfrm>
            <a:off x="3280225" y="1225225"/>
            <a:ext cx="5552100" cy="33540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AutoNum type="arabicPeriod"/>
            </a:pPr>
            <a:r>
              <a:rPr lang="en"/>
              <a:t>Emoji’s are essential in understanding the sentiment of a tweet, therefore we created a dictionary to convert emoticons into a word that describes them.</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AutoNum type="arabicPeriod"/>
            </a:pPr>
            <a:r>
              <a:rPr lang="en"/>
              <a:t>After trial and error we realised that spelling correction may change a correct word into an unintended one, such as changing ‘Cristiano’ to ‘Christian.’ Therefore, we decided not to perform spelling correction during preprocessing</a:t>
            </a:r>
            <a:endParaRPr/>
          </a:p>
        </p:txBody>
      </p:sp>
      <p:pic>
        <p:nvPicPr>
          <p:cNvPr id="195" name="Google Shape;195;p30"/>
          <p:cNvPicPr preferRelativeResize="0"/>
          <p:nvPr/>
        </p:nvPicPr>
        <p:blipFill rotWithShape="1">
          <a:blip r:embed="rId3">
            <a:alphaModFix/>
          </a:blip>
          <a:srcRect b="28956" l="6570" r="72916" t="34592"/>
          <a:stretch/>
        </p:blipFill>
        <p:spPr>
          <a:xfrm>
            <a:off x="168550" y="1323900"/>
            <a:ext cx="3005100" cy="2974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Principal Component Analysis (PCA)</a:t>
            </a:r>
            <a:endParaRPr/>
          </a:p>
        </p:txBody>
      </p:sp>
      <p:sp>
        <p:nvSpPr>
          <p:cNvPr id="201" name="Google Shape;201;p3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PCA, is a statistical procedure that allows you to summarize the information content in large data tables by means of a smaller set of “summary indices” that can be more easily visualized and analyzed.</a:t>
            </a:r>
            <a:endParaRPr/>
          </a:p>
        </p:txBody>
      </p:sp>
      <p:pic>
        <p:nvPicPr>
          <p:cNvPr id="202" name="Google Shape;202;p31"/>
          <p:cNvPicPr preferRelativeResize="0"/>
          <p:nvPr/>
        </p:nvPicPr>
        <p:blipFill>
          <a:blip r:embed="rId3">
            <a:alphaModFix/>
          </a:blip>
          <a:stretch>
            <a:fillRect/>
          </a:stretch>
        </p:blipFill>
        <p:spPr>
          <a:xfrm>
            <a:off x="1139413" y="2571750"/>
            <a:ext cx="6865175" cy="1744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 - Group Members</a:t>
            </a:r>
            <a:endParaRPr/>
          </a:p>
        </p:txBody>
      </p:sp>
      <p:sp>
        <p:nvSpPr>
          <p:cNvPr id="69" name="Google Shape;69;p14"/>
          <p:cNvSpPr txBox="1"/>
          <p:nvPr/>
        </p:nvSpPr>
        <p:spPr>
          <a:xfrm>
            <a:off x="311700" y="3523175"/>
            <a:ext cx="11232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Open Sans"/>
                <a:ea typeface="Open Sans"/>
                <a:cs typeface="Open Sans"/>
                <a:sym typeface="Open Sans"/>
              </a:rPr>
              <a:t>Akshat</a:t>
            </a:r>
            <a:endParaRPr sz="1500">
              <a:latin typeface="Open Sans"/>
              <a:ea typeface="Open Sans"/>
              <a:cs typeface="Open Sans"/>
              <a:sym typeface="Open Sans"/>
            </a:endParaRPr>
          </a:p>
        </p:txBody>
      </p:sp>
      <p:sp>
        <p:nvSpPr>
          <p:cNvPr id="70" name="Google Shape;70;p14"/>
          <p:cNvSpPr txBox="1"/>
          <p:nvPr/>
        </p:nvSpPr>
        <p:spPr>
          <a:xfrm>
            <a:off x="2161038" y="3523175"/>
            <a:ext cx="11232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Open Sans"/>
                <a:ea typeface="Open Sans"/>
                <a:cs typeface="Open Sans"/>
                <a:sym typeface="Open Sans"/>
              </a:rPr>
              <a:t>Angelin</a:t>
            </a:r>
            <a:endParaRPr sz="1500">
              <a:latin typeface="Open Sans"/>
              <a:ea typeface="Open Sans"/>
              <a:cs typeface="Open Sans"/>
              <a:sym typeface="Open Sans"/>
            </a:endParaRPr>
          </a:p>
        </p:txBody>
      </p:sp>
      <p:sp>
        <p:nvSpPr>
          <p:cNvPr id="71" name="Google Shape;71;p14"/>
          <p:cNvSpPr txBox="1"/>
          <p:nvPr/>
        </p:nvSpPr>
        <p:spPr>
          <a:xfrm>
            <a:off x="4010400" y="3523175"/>
            <a:ext cx="11232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Open Sans"/>
                <a:ea typeface="Open Sans"/>
                <a:cs typeface="Open Sans"/>
                <a:sym typeface="Open Sans"/>
              </a:rPr>
              <a:t>Divyansh</a:t>
            </a:r>
            <a:endParaRPr sz="1500">
              <a:latin typeface="Open Sans"/>
              <a:ea typeface="Open Sans"/>
              <a:cs typeface="Open Sans"/>
              <a:sym typeface="Open Sans"/>
            </a:endParaRPr>
          </a:p>
        </p:txBody>
      </p:sp>
      <p:sp>
        <p:nvSpPr>
          <p:cNvPr id="72" name="Google Shape;72;p14"/>
          <p:cNvSpPr txBox="1"/>
          <p:nvPr/>
        </p:nvSpPr>
        <p:spPr>
          <a:xfrm>
            <a:off x="5859738" y="3523175"/>
            <a:ext cx="11232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Open Sans"/>
                <a:ea typeface="Open Sans"/>
                <a:cs typeface="Open Sans"/>
                <a:sym typeface="Open Sans"/>
              </a:rPr>
              <a:t>Suhana</a:t>
            </a:r>
            <a:endParaRPr sz="1500">
              <a:latin typeface="Open Sans"/>
              <a:ea typeface="Open Sans"/>
              <a:cs typeface="Open Sans"/>
              <a:sym typeface="Open Sans"/>
            </a:endParaRPr>
          </a:p>
        </p:txBody>
      </p:sp>
      <p:sp>
        <p:nvSpPr>
          <p:cNvPr id="73" name="Google Shape;73;p14"/>
          <p:cNvSpPr txBox="1"/>
          <p:nvPr/>
        </p:nvSpPr>
        <p:spPr>
          <a:xfrm>
            <a:off x="7709100" y="3523175"/>
            <a:ext cx="11232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Open Sans"/>
                <a:ea typeface="Open Sans"/>
                <a:cs typeface="Open Sans"/>
                <a:sym typeface="Open Sans"/>
              </a:rPr>
              <a:t>Aishwarya</a:t>
            </a:r>
            <a:endParaRPr sz="1500">
              <a:latin typeface="Open Sans"/>
              <a:ea typeface="Open Sans"/>
              <a:cs typeface="Open Sans"/>
              <a:sym typeface="Open Sans"/>
            </a:endParaRPr>
          </a:p>
        </p:txBody>
      </p:sp>
      <p:sp>
        <p:nvSpPr>
          <p:cNvPr id="74" name="Google Shape;74;p14"/>
          <p:cNvSpPr/>
          <p:nvPr/>
        </p:nvSpPr>
        <p:spPr>
          <a:xfrm>
            <a:off x="1969650" y="1465875"/>
            <a:ext cx="1506000" cy="190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120300" y="1465875"/>
            <a:ext cx="1506000" cy="190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7517700" y="1465875"/>
            <a:ext cx="1506000" cy="190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668350" y="1465875"/>
            <a:ext cx="1506000" cy="190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 name="Google Shape;78;p14"/>
          <p:cNvPicPr preferRelativeResize="0"/>
          <p:nvPr/>
        </p:nvPicPr>
        <p:blipFill rotWithShape="1">
          <a:blip r:embed="rId3">
            <a:alphaModFix/>
          </a:blip>
          <a:srcRect b="6323" l="12840" r="12848" t="0"/>
          <a:stretch/>
        </p:blipFill>
        <p:spPr>
          <a:xfrm>
            <a:off x="1968275" y="1467250"/>
            <a:ext cx="1508758" cy="1901952"/>
          </a:xfrm>
          <a:prstGeom prst="rect">
            <a:avLst/>
          </a:prstGeom>
          <a:noFill/>
          <a:ln>
            <a:noFill/>
          </a:ln>
        </p:spPr>
      </p:pic>
      <p:pic>
        <p:nvPicPr>
          <p:cNvPr id="79" name="Google Shape;79;p14"/>
          <p:cNvPicPr preferRelativeResize="0"/>
          <p:nvPr/>
        </p:nvPicPr>
        <p:blipFill>
          <a:blip r:embed="rId4">
            <a:alphaModFix/>
          </a:blip>
          <a:stretch>
            <a:fillRect/>
          </a:stretch>
        </p:blipFill>
        <p:spPr>
          <a:xfrm>
            <a:off x="7517700" y="1465875"/>
            <a:ext cx="1505999" cy="1901950"/>
          </a:xfrm>
          <a:prstGeom prst="rect">
            <a:avLst/>
          </a:prstGeom>
          <a:noFill/>
          <a:ln>
            <a:noFill/>
          </a:ln>
        </p:spPr>
      </p:pic>
      <p:pic>
        <p:nvPicPr>
          <p:cNvPr id="80" name="Google Shape;80;p14"/>
          <p:cNvPicPr preferRelativeResize="0"/>
          <p:nvPr/>
        </p:nvPicPr>
        <p:blipFill rotWithShape="1">
          <a:blip r:embed="rId5">
            <a:alphaModFix/>
          </a:blip>
          <a:srcRect b="41429" l="25970" r="21574" t="8888"/>
          <a:stretch/>
        </p:blipFill>
        <p:spPr>
          <a:xfrm>
            <a:off x="5668350" y="1467250"/>
            <a:ext cx="1506002" cy="1901952"/>
          </a:xfrm>
          <a:prstGeom prst="rect">
            <a:avLst/>
          </a:prstGeom>
          <a:noFill/>
          <a:ln>
            <a:noFill/>
          </a:ln>
        </p:spPr>
      </p:pic>
      <p:pic>
        <p:nvPicPr>
          <p:cNvPr id="81" name="Google Shape;81;p14"/>
          <p:cNvPicPr preferRelativeResize="0"/>
          <p:nvPr/>
        </p:nvPicPr>
        <p:blipFill>
          <a:blip r:embed="rId6">
            <a:alphaModFix/>
          </a:blip>
          <a:stretch>
            <a:fillRect/>
          </a:stretch>
        </p:blipFill>
        <p:spPr>
          <a:xfrm>
            <a:off x="120300" y="1465875"/>
            <a:ext cx="1505999" cy="1901949"/>
          </a:xfrm>
          <a:prstGeom prst="rect">
            <a:avLst/>
          </a:prstGeom>
          <a:noFill/>
          <a:ln>
            <a:noFill/>
          </a:ln>
        </p:spPr>
      </p:pic>
      <p:pic>
        <p:nvPicPr>
          <p:cNvPr id="82" name="Google Shape;82;p14"/>
          <p:cNvPicPr preferRelativeResize="0"/>
          <p:nvPr/>
        </p:nvPicPr>
        <p:blipFill>
          <a:blip r:embed="rId7">
            <a:alphaModFix/>
          </a:blip>
          <a:stretch>
            <a:fillRect/>
          </a:stretch>
        </p:blipFill>
        <p:spPr>
          <a:xfrm>
            <a:off x="3859443" y="1465875"/>
            <a:ext cx="1426464" cy="190195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2"/>
          <p:cNvSpPr txBox="1"/>
          <p:nvPr>
            <p:ph idx="1" type="body"/>
          </p:nvPr>
        </p:nvSpPr>
        <p:spPr>
          <a:xfrm>
            <a:off x="644100" y="318000"/>
            <a:ext cx="3927900" cy="45075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Our Observations:</a:t>
            </a:r>
            <a:endParaRPr/>
          </a:p>
          <a:p>
            <a:pPr indent="0" lvl="0" marL="0" rtl="0" algn="l">
              <a:spcBef>
                <a:spcPts val="1200"/>
              </a:spcBef>
              <a:spcAft>
                <a:spcPts val="0"/>
              </a:spcAft>
              <a:buNone/>
            </a:pPr>
            <a:r>
              <a:rPr lang="en"/>
              <a:t>The PCA plots highlight the similarity in the clusters of samples. </a:t>
            </a:r>
            <a:endParaRPr/>
          </a:p>
          <a:p>
            <a:pPr indent="0" lvl="0" marL="0" rtl="0" algn="l">
              <a:spcBef>
                <a:spcPts val="1200"/>
              </a:spcBef>
              <a:spcAft>
                <a:spcPts val="0"/>
              </a:spcAft>
              <a:buNone/>
            </a:pPr>
            <a:r>
              <a:rPr lang="en"/>
              <a:t>Due to the higher sample size of the neutral class, the model may assign a higher percentage of tweets as neutral, as similar words may be used in the positive and negative class.</a:t>
            </a:r>
            <a:endParaRPr/>
          </a:p>
          <a:p>
            <a:pPr indent="0" lvl="0" marL="0" rtl="0" algn="l">
              <a:spcBef>
                <a:spcPts val="1200"/>
              </a:spcBef>
              <a:spcAft>
                <a:spcPts val="1200"/>
              </a:spcAft>
              <a:buNone/>
            </a:pPr>
            <a:r>
              <a:rPr lang="en"/>
              <a:t>On the right are the 2D and 3D </a:t>
            </a:r>
            <a:r>
              <a:rPr lang="en"/>
              <a:t>visualizations</a:t>
            </a:r>
            <a:r>
              <a:rPr lang="en"/>
              <a:t>.</a:t>
            </a:r>
            <a:endParaRPr/>
          </a:p>
        </p:txBody>
      </p:sp>
      <p:pic>
        <p:nvPicPr>
          <p:cNvPr id="208" name="Google Shape;208;p32"/>
          <p:cNvPicPr preferRelativeResize="0"/>
          <p:nvPr/>
        </p:nvPicPr>
        <p:blipFill>
          <a:blip r:embed="rId3">
            <a:alphaModFix/>
          </a:blip>
          <a:stretch>
            <a:fillRect/>
          </a:stretch>
        </p:blipFill>
        <p:spPr>
          <a:xfrm>
            <a:off x="5169500" y="318000"/>
            <a:ext cx="3314700" cy="2209800"/>
          </a:xfrm>
          <a:prstGeom prst="rect">
            <a:avLst/>
          </a:prstGeom>
          <a:noFill/>
          <a:ln>
            <a:noFill/>
          </a:ln>
        </p:spPr>
      </p:pic>
      <p:pic>
        <p:nvPicPr>
          <p:cNvPr id="209" name="Google Shape;209;p32"/>
          <p:cNvPicPr preferRelativeResize="0"/>
          <p:nvPr/>
        </p:nvPicPr>
        <p:blipFill>
          <a:blip r:embed="rId4">
            <a:alphaModFix/>
          </a:blip>
          <a:stretch>
            <a:fillRect/>
          </a:stretch>
        </p:blipFill>
        <p:spPr>
          <a:xfrm>
            <a:off x="4990975" y="2527800"/>
            <a:ext cx="3997327" cy="2463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Named Entity Recognition (NER)</a:t>
            </a:r>
            <a:endParaRPr/>
          </a:p>
        </p:txBody>
      </p:sp>
      <p:sp>
        <p:nvSpPr>
          <p:cNvPr id="215" name="Google Shape;215;p3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NER is the process of identifying important word(s) and categorizing them.</a:t>
            </a:r>
            <a:endParaRPr/>
          </a:p>
          <a:p>
            <a:pPr indent="0" lvl="0" marL="0" rtl="0" algn="l">
              <a:spcBef>
                <a:spcPts val="1200"/>
              </a:spcBef>
              <a:spcAft>
                <a:spcPts val="0"/>
              </a:spcAft>
              <a:buNone/>
            </a:pPr>
            <a:r>
              <a:rPr lang="en"/>
              <a:t>NER can categorize into categories based on POS and other context as well.</a:t>
            </a:r>
            <a:endParaRPr/>
          </a:p>
          <a:p>
            <a:pPr indent="0" lvl="0" marL="0" rtl="0" algn="l">
              <a:spcBef>
                <a:spcPts val="1200"/>
              </a:spcBef>
              <a:spcAft>
                <a:spcPts val="0"/>
              </a:spcAft>
              <a:buNone/>
            </a:pPr>
            <a:r>
              <a:rPr lang="en"/>
              <a:t>We used SpaCy, which is a pre-trained NER model. Here’s an example: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16" name="Google Shape;216;p33"/>
          <p:cNvPicPr preferRelativeResize="0"/>
          <p:nvPr/>
        </p:nvPicPr>
        <p:blipFill>
          <a:blip r:embed="rId3">
            <a:alphaModFix/>
          </a:blip>
          <a:stretch>
            <a:fillRect/>
          </a:stretch>
        </p:blipFill>
        <p:spPr>
          <a:xfrm>
            <a:off x="1149163" y="2721838"/>
            <a:ext cx="6543675" cy="1857375"/>
          </a:xfrm>
          <a:prstGeom prst="rect">
            <a:avLst/>
          </a:prstGeom>
          <a:noFill/>
          <a:ln>
            <a:noFill/>
          </a:ln>
        </p:spPr>
      </p:pic>
      <p:cxnSp>
        <p:nvCxnSpPr>
          <p:cNvPr id="217" name="Google Shape;217;p33"/>
          <p:cNvCxnSpPr/>
          <p:nvPr/>
        </p:nvCxnSpPr>
        <p:spPr>
          <a:xfrm flipH="1" rot="10800000">
            <a:off x="4230950" y="2952050"/>
            <a:ext cx="214200" cy="179700"/>
          </a:xfrm>
          <a:prstGeom prst="straightConnector1">
            <a:avLst/>
          </a:prstGeom>
          <a:noFill/>
          <a:ln cap="flat" cmpd="sng" w="19050">
            <a:solidFill>
              <a:srgbClr val="FF0000"/>
            </a:solidFill>
            <a:prstDash val="solid"/>
            <a:round/>
            <a:headEnd len="med" w="med" type="none"/>
            <a:tailEnd len="med" w="med" type="none"/>
          </a:ln>
        </p:spPr>
      </p:cxnSp>
      <p:cxnSp>
        <p:nvCxnSpPr>
          <p:cNvPr id="218" name="Google Shape;218;p33"/>
          <p:cNvCxnSpPr/>
          <p:nvPr/>
        </p:nvCxnSpPr>
        <p:spPr>
          <a:xfrm flipH="1" rot="10800000">
            <a:off x="2226075" y="4237875"/>
            <a:ext cx="698100" cy="159000"/>
          </a:xfrm>
          <a:prstGeom prst="straightConnector1">
            <a:avLst/>
          </a:prstGeom>
          <a:noFill/>
          <a:ln cap="flat" cmpd="sng" w="19050">
            <a:solidFill>
              <a:srgbClr val="FF0000"/>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4"/>
          <p:cNvSpPr txBox="1"/>
          <p:nvPr>
            <p:ph idx="1" type="body"/>
          </p:nvPr>
        </p:nvSpPr>
        <p:spPr>
          <a:xfrm>
            <a:off x="3620725" y="315925"/>
            <a:ext cx="5211600" cy="4323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We tallied the </a:t>
            </a:r>
            <a:r>
              <a:rPr lang="en"/>
              <a:t>most commonly occurring named entities and graphed them.</a:t>
            </a:r>
            <a:endParaRPr/>
          </a:p>
          <a:p>
            <a:pPr indent="0" lvl="0" marL="0" rtl="0" algn="l">
              <a:spcBef>
                <a:spcPts val="1200"/>
              </a:spcBef>
              <a:spcAft>
                <a:spcPts val="0"/>
              </a:spcAft>
              <a:buNone/>
            </a:pPr>
            <a:r>
              <a:rPr lang="en"/>
              <a:t>The model is quite inaccurate, labeling Liverpool as both an organisation (correct) and a geo-political entity (incorrect)</a:t>
            </a:r>
            <a:endParaRPr/>
          </a:p>
          <a:p>
            <a:pPr indent="0" lvl="0" marL="0" rtl="0" algn="l">
              <a:spcBef>
                <a:spcPts val="1200"/>
              </a:spcBef>
              <a:spcAft>
                <a:spcPts val="1200"/>
              </a:spcAft>
              <a:buClr>
                <a:schemeClr val="dk1"/>
              </a:buClr>
              <a:buSzPts val="1100"/>
              <a:buFont typeface="Arial"/>
              <a:buNone/>
            </a:pPr>
            <a:r>
              <a:rPr lang="en"/>
              <a:t>Since the classification accuracy of NER is quite low, we ultimately decided to not use this model.</a:t>
            </a:r>
            <a:endParaRPr/>
          </a:p>
        </p:txBody>
      </p:sp>
      <p:pic>
        <p:nvPicPr>
          <p:cNvPr id="224" name="Google Shape;224;p34"/>
          <p:cNvPicPr preferRelativeResize="0"/>
          <p:nvPr/>
        </p:nvPicPr>
        <p:blipFill>
          <a:blip r:embed="rId3">
            <a:alphaModFix/>
          </a:blip>
          <a:stretch>
            <a:fillRect/>
          </a:stretch>
        </p:blipFill>
        <p:spPr>
          <a:xfrm>
            <a:off x="0" y="315925"/>
            <a:ext cx="3620726" cy="4725199"/>
          </a:xfrm>
          <a:prstGeom prst="rect">
            <a:avLst/>
          </a:prstGeom>
          <a:noFill/>
          <a:ln>
            <a:noFill/>
          </a:ln>
        </p:spPr>
      </p:pic>
      <p:cxnSp>
        <p:nvCxnSpPr>
          <p:cNvPr id="225" name="Google Shape;225;p34"/>
          <p:cNvCxnSpPr/>
          <p:nvPr/>
        </p:nvCxnSpPr>
        <p:spPr>
          <a:xfrm>
            <a:off x="884925" y="2046350"/>
            <a:ext cx="179700" cy="0"/>
          </a:xfrm>
          <a:prstGeom prst="straightConnector1">
            <a:avLst/>
          </a:prstGeom>
          <a:noFill/>
          <a:ln cap="flat" cmpd="sng" w="19050">
            <a:solidFill>
              <a:srgbClr val="FF0000"/>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5"/>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Conclusion</a:t>
            </a:r>
            <a:endParaRPr/>
          </a:p>
        </p:txBody>
      </p:sp>
      <p:sp>
        <p:nvSpPr>
          <p:cNvPr id="231" name="Google Shape;231;p35"/>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Thank you!</a:t>
            </a:r>
            <a:endParaRPr/>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 - Members Role</a:t>
            </a:r>
            <a:endParaRPr/>
          </a:p>
        </p:txBody>
      </p:sp>
      <p:sp>
        <p:nvSpPr>
          <p:cNvPr id="88" name="Google Shape;88;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9" name="Google Shape;89;p15"/>
          <p:cNvPicPr preferRelativeResize="0"/>
          <p:nvPr/>
        </p:nvPicPr>
        <p:blipFill rotWithShape="1">
          <a:blip r:embed="rId3">
            <a:alphaModFix/>
          </a:blip>
          <a:srcRect b="12835" l="19643" r="19239" t="27462"/>
          <a:stretch/>
        </p:blipFill>
        <p:spPr>
          <a:xfrm>
            <a:off x="1519853" y="1225224"/>
            <a:ext cx="6104285" cy="3353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6"/>
          <p:cNvPicPr preferRelativeResize="0"/>
          <p:nvPr/>
        </p:nvPicPr>
        <p:blipFill rotWithShape="1">
          <a:blip r:embed="rId3">
            <a:alphaModFix/>
          </a:blip>
          <a:srcRect b="9362" l="4619" r="4628" t="0"/>
          <a:stretch/>
        </p:blipFill>
        <p:spPr>
          <a:xfrm>
            <a:off x="4950150" y="315925"/>
            <a:ext cx="3630175" cy="1910376"/>
          </a:xfrm>
          <a:prstGeom prst="rect">
            <a:avLst/>
          </a:prstGeom>
          <a:noFill/>
          <a:ln>
            <a:noFill/>
          </a:ln>
        </p:spPr>
      </p:pic>
      <p:sp>
        <p:nvSpPr>
          <p:cNvPr id="95" name="Google Shape;95;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 - Domain</a:t>
            </a:r>
            <a:endParaRPr/>
          </a:p>
        </p:txBody>
      </p:sp>
      <p:sp>
        <p:nvSpPr>
          <p:cNvPr id="96" name="Google Shape;96;p16"/>
          <p:cNvSpPr txBox="1"/>
          <p:nvPr>
            <p:ph idx="1" type="body"/>
          </p:nvPr>
        </p:nvSpPr>
        <p:spPr>
          <a:xfrm>
            <a:off x="311700" y="1225225"/>
            <a:ext cx="3999900" cy="3354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Football has an estimate of 3.5 billion fans worldwide</a:t>
            </a:r>
            <a:endParaRPr/>
          </a:p>
          <a:p>
            <a:pPr indent="0" lvl="0" marL="0" rtl="0" algn="l">
              <a:spcBef>
                <a:spcPts val="1200"/>
              </a:spcBef>
              <a:spcAft>
                <a:spcPts val="0"/>
              </a:spcAft>
              <a:buNone/>
            </a:pPr>
            <a:r>
              <a:rPr lang="en"/>
              <a:t>M</a:t>
            </a:r>
            <a:r>
              <a:rPr lang="en"/>
              <a:t>atches and players get m</a:t>
            </a:r>
            <a:r>
              <a:rPr lang="en"/>
              <a:t>illions of social mentions every day on Twitter</a:t>
            </a:r>
            <a:endParaRPr/>
          </a:p>
          <a:p>
            <a:pPr indent="0" lvl="0" marL="0" rtl="0" algn="l">
              <a:spcBef>
                <a:spcPts val="1200"/>
              </a:spcBef>
              <a:spcAft>
                <a:spcPts val="0"/>
              </a:spcAft>
              <a:buNone/>
            </a:pPr>
            <a:r>
              <a:rPr lang="en"/>
              <a:t>Manchester United hashtag #mufc alone gets around 1 million mentions per week</a:t>
            </a:r>
            <a:endParaRPr/>
          </a:p>
          <a:p>
            <a:pPr indent="0" lvl="0" marL="0" rtl="0" algn="l">
              <a:spcBef>
                <a:spcPts val="1200"/>
              </a:spcBef>
              <a:spcAft>
                <a:spcPts val="0"/>
              </a:spcAft>
              <a:buNone/>
            </a:pPr>
            <a:r>
              <a:rPr lang="en"/>
              <a:t>6 Teams of English Premier League:</a:t>
            </a:r>
            <a:endParaRPr/>
          </a:p>
          <a:p>
            <a:pPr indent="-310832" lvl="0" marL="457200" rtl="0" algn="l">
              <a:spcBef>
                <a:spcPts val="1200"/>
              </a:spcBef>
              <a:spcAft>
                <a:spcPts val="0"/>
              </a:spcAft>
              <a:buSzPct val="100000"/>
              <a:buAutoNum type="arabicPeriod"/>
            </a:pPr>
            <a:r>
              <a:rPr lang="en"/>
              <a:t>Arsenal</a:t>
            </a:r>
            <a:endParaRPr/>
          </a:p>
          <a:p>
            <a:pPr indent="-310832" lvl="0" marL="457200" rtl="0" algn="l">
              <a:spcBef>
                <a:spcPts val="0"/>
              </a:spcBef>
              <a:spcAft>
                <a:spcPts val="0"/>
              </a:spcAft>
              <a:buSzPct val="100000"/>
              <a:buAutoNum type="arabicPeriod"/>
            </a:pPr>
            <a:r>
              <a:rPr lang="en"/>
              <a:t>Manchester United</a:t>
            </a:r>
            <a:endParaRPr/>
          </a:p>
          <a:p>
            <a:pPr indent="-310832" lvl="0" marL="457200" rtl="0" algn="l">
              <a:spcBef>
                <a:spcPts val="0"/>
              </a:spcBef>
              <a:spcAft>
                <a:spcPts val="0"/>
              </a:spcAft>
              <a:buSzPct val="100000"/>
              <a:buAutoNum type="arabicPeriod"/>
            </a:pPr>
            <a:r>
              <a:rPr lang="en"/>
              <a:t>Manchester City</a:t>
            </a:r>
            <a:endParaRPr/>
          </a:p>
          <a:p>
            <a:pPr indent="-310832" lvl="0" marL="457200" rtl="0" algn="l">
              <a:spcBef>
                <a:spcPts val="0"/>
              </a:spcBef>
              <a:spcAft>
                <a:spcPts val="0"/>
              </a:spcAft>
              <a:buSzPct val="100000"/>
              <a:buAutoNum type="arabicPeriod"/>
            </a:pPr>
            <a:r>
              <a:rPr lang="en"/>
              <a:t>Tottenham Hotspurs</a:t>
            </a:r>
            <a:endParaRPr/>
          </a:p>
          <a:p>
            <a:pPr indent="-310832" lvl="0" marL="457200" rtl="0" algn="l">
              <a:spcBef>
                <a:spcPts val="0"/>
              </a:spcBef>
              <a:spcAft>
                <a:spcPts val="0"/>
              </a:spcAft>
              <a:buSzPct val="100000"/>
              <a:buAutoNum type="arabicPeriod"/>
            </a:pPr>
            <a:r>
              <a:rPr lang="en"/>
              <a:t>Liverpool</a:t>
            </a:r>
            <a:endParaRPr/>
          </a:p>
          <a:p>
            <a:pPr indent="-310832" lvl="0" marL="457200" rtl="0" algn="l">
              <a:spcBef>
                <a:spcPts val="0"/>
              </a:spcBef>
              <a:spcAft>
                <a:spcPts val="0"/>
              </a:spcAft>
              <a:buSzPct val="100000"/>
              <a:buAutoNum type="arabicPeriod"/>
            </a:pPr>
            <a:r>
              <a:rPr lang="en"/>
              <a:t>Chelsea</a:t>
            </a:r>
            <a:endParaRPr/>
          </a:p>
        </p:txBody>
      </p:sp>
      <p:sp>
        <p:nvSpPr>
          <p:cNvPr id="97" name="Google Shape;97;p16"/>
          <p:cNvSpPr txBox="1"/>
          <p:nvPr>
            <p:ph idx="2" type="body"/>
          </p:nvPr>
        </p:nvSpPr>
        <p:spPr>
          <a:xfrm>
            <a:off x="4698250" y="2425900"/>
            <a:ext cx="4134000" cy="2153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Sentiment Analysis could help understand:</a:t>
            </a:r>
            <a:endParaRPr/>
          </a:p>
          <a:p>
            <a:pPr indent="0" lvl="0" marL="0" rtl="0" algn="l">
              <a:spcBef>
                <a:spcPts val="1200"/>
              </a:spcBef>
              <a:spcAft>
                <a:spcPts val="0"/>
              </a:spcAft>
              <a:buClr>
                <a:schemeClr val="dk1"/>
              </a:buClr>
              <a:buSzPct val="78571"/>
              <a:buFont typeface="Arial"/>
              <a:buNone/>
            </a:pPr>
            <a:r>
              <a:rPr lang="en"/>
              <a:t>What majority of fanbase think about their team before and after a match?</a:t>
            </a:r>
            <a:endParaRPr/>
          </a:p>
          <a:p>
            <a:pPr indent="0" lvl="0" marL="0" rtl="0" algn="l">
              <a:spcBef>
                <a:spcPts val="1200"/>
              </a:spcBef>
              <a:spcAft>
                <a:spcPts val="0"/>
              </a:spcAft>
              <a:buNone/>
            </a:pPr>
            <a:r>
              <a:rPr lang="en"/>
              <a:t>H</a:t>
            </a:r>
            <a:r>
              <a:rPr lang="en"/>
              <a:t>ow does the sentiments change over some time? Does it affect the team’s performance?</a:t>
            </a:r>
            <a:endParaRPr/>
          </a:p>
          <a:p>
            <a:pPr indent="0" lvl="0" marL="0" rtl="0" algn="l">
              <a:spcBef>
                <a:spcPts val="1200"/>
              </a:spcBef>
              <a:spcAft>
                <a:spcPts val="1200"/>
              </a:spcAft>
              <a:buNone/>
            </a:pPr>
            <a:r>
              <a:rPr lang="en"/>
              <a:t>How does the fanbase </a:t>
            </a:r>
            <a:r>
              <a:rPr lang="en"/>
              <a:t>welcome</a:t>
            </a:r>
            <a:r>
              <a:rPr lang="en"/>
              <a:t> decisions made by the team? Could there be toxicity within the fanbase?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 - Crawling</a:t>
            </a:r>
            <a:endParaRPr/>
          </a:p>
        </p:txBody>
      </p:sp>
      <p:sp>
        <p:nvSpPr>
          <p:cNvPr id="103" name="Google Shape;103;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 used: 	</a:t>
            </a:r>
            <a:r>
              <a:rPr lang="en"/>
              <a:t>TwitterSearchScraper from the snscrape.modules.twitter </a:t>
            </a:r>
            <a:endParaRPr/>
          </a:p>
          <a:p>
            <a:pPr indent="0" lvl="0" marL="0" rtl="0" algn="l">
              <a:spcBef>
                <a:spcPts val="1200"/>
              </a:spcBef>
              <a:spcAft>
                <a:spcPts val="0"/>
              </a:spcAft>
              <a:buNone/>
            </a:pPr>
            <a:r>
              <a:rPr lang="en"/>
              <a:t>T</a:t>
            </a:r>
            <a:r>
              <a:rPr lang="en"/>
              <a:t>ime frame: 		2021-08-01 until 2022-09-04</a:t>
            </a:r>
            <a:endParaRPr/>
          </a:p>
          <a:p>
            <a:pPr indent="0" lvl="0" marL="0" rtl="0" algn="l">
              <a:spcBef>
                <a:spcPts val="1200"/>
              </a:spcBef>
              <a:spcAft>
                <a:spcPts val="0"/>
              </a:spcAft>
              <a:buNone/>
            </a:pPr>
            <a:r>
              <a:rPr lang="en"/>
              <a:t>Max</a:t>
            </a:r>
            <a:r>
              <a:rPr lang="en"/>
              <a:t>imum</a:t>
            </a:r>
            <a:r>
              <a:rPr lang="en"/>
              <a:t> tweets per hashtag: 	500</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04" name="Google Shape;104;p17"/>
          <p:cNvPicPr preferRelativeResize="0"/>
          <p:nvPr/>
        </p:nvPicPr>
        <p:blipFill>
          <a:blip r:embed="rId3">
            <a:alphaModFix/>
          </a:blip>
          <a:stretch>
            <a:fillRect/>
          </a:stretch>
        </p:blipFill>
        <p:spPr>
          <a:xfrm>
            <a:off x="311700" y="2949450"/>
            <a:ext cx="8520600" cy="109238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Preprocessing - Steps</a:t>
            </a:r>
            <a:endParaRPr/>
          </a:p>
        </p:txBody>
      </p:sp>
      <p:sp>
        <p:nvSpPr>
          <p:cNvPr id="110" name="Google Shape;110;p18"/>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Removal of irrelevant tweets containing certain keywords</a:t>
            </a:r>
            <a:endParaRPr sz="1500"/>
          </a:p>
          <a:p>
            <a:pPr indent="-323850" lvl="0" marL="457200" rtl="0" algn="l">
              <a:spcBef>
                <a:spcPts val="0"/>
              </a:spcBef>
              <a:spcAft>
                <a:spcPts val="0"/>
              </a:spcAft>
              <a:buSzPts val="1500"/>
              <a:buChar char="●"/>
            </a:pPr>
            <a:r>
              <a:rPr lang="en" sz="1500"/>
              <a:t>Lowering of the text </a:t>
            </a:r>
            <a:endParaRPr sz="1500"/>
          </a:p>
          <a:p>
            <a:pPr indent="-323850" lvl="0" marL="457200" rtl="0" algn="l">
              <a:spcBef>
                <a:spcPts val="0"/>
              </a:spcBef>
              <a:spcAft>
                <a:spcPts val="0"/>
              </a:spcAft>
              <a:buSzPts val="1500"/>
              <a:buChar char="●"/>
            </a:pPr>
            <a:r>
              <a:rPr lang="en" sz="1500"/>
              <a:t>Removal of hashtags, links and twitter handles</a:t>
            </a:r>
            <a:endParaRPr sz="1500"/>
          </a:p>
          <a:p>
            <a:pPr indent="-323850" lvl="0" marL="457200" rtl="0" algn="l">
              <a:spcBef>
                <a:spcPts val="0"/>
              </a:spcBef>
              <a:spcAft>
                <a:spcPts val="0"/>
              </a:spcAft>
              <a:buSzPts val="1500"/>
              <a:buChar char="●"/>
            </a:pPr>
            <a:r>
              <a:rPr lang="en" sz="1500"/>
              <a:t>Conversion of emojis and emoticons</a:t>
            </a:r>
            <a:endParaRPr sz="1500"/>
          </a:p>
          <a:p>
            <a:pPr indent="-323850" lvl="0" marL="457200" rtl="0" algn="l">
              <a:spcBef>
                <a:spcPts val="0"/>
              </a:spcBef>
              <a:spcAft>
                <a:spcPts val="0"/>
              </a:spcAft>
              <a:buSzPts val="1500"/>
              <a:buChar char="●"/>
            </a:pPr>
            <a:r>
              <a:rPr lang="en" sz="1500"/>
              <a:t>Removal of accented characters</a:t>
            </a:r>
            <a:endParaRPr sz="1500"/>
          </a:p>
        </p:txBody>
      </p:sp>
      <p:sp>
        <p:nvSpPr>
          <p:cNvPr id="111" name="Google Shape;111;p18"/>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Expansion of contractions</a:t>
            </a:r>
            <a:endParaRPr sz="1500"/>
          </a:p>
          <a:p>
            <a:pPr indent="-323850" lvl="0" marL="457200" rtl="0" algn="l">
              <a:spcBef>
                <a:spcPts val="0"/>
              </a:spcBef>
              <a:spcAft>
                <a:spcPts val="0"/>
              </a:spcAft>
              <a:buSzPts val="1500"/>
              <a:buChar char="●"/>
            </a:pPr>
            <a:r>
              <a:rPr lang="en" sz="1500"/>
              <a:t>Removal of special characters</a:t>
            </a:r>
            <a:endParaRPr sz="1500"/>
          </a:p>
          <a:p>
            <a:pPr indent="-323850" lvl="0" marL="457200" rtl="0" algn="l">
              <a:spcBef>
                <a:spcPts val="0"/>
              </a:spcBef>
              <a:spcAft>
                <a:spcPts val="0"/>
              </a:spcAft>
              <a:buSzPts val="1500"/>
              <a:buChar char="●"/>
            </a:pPr>
            <a:r>
              <a:rPr lang="en" sz="1500"/>
              <a:t>Tokenization</a:t>
            </a:r>
            <a:endParaRPr sz="1500"/>
          </a:p>
          <a:p>
            <a:pPr indent="-323850" lvl="0" marL="457200" rtl="0" algn="l">
              <a:spcBef>
                <a:spcPts val="0"/>
              </a:spcBef>
              <a:spcAft>
                <a:spcPts val="0"/>
              </a:spcAft>
              <a:buSzPts val="1500"/>
              <a:buChar char="●"/>
            </a:pPr>
            <a:r>
              <a:rPr lang="en" sz="1500"/>
              <a:t>Lemmatization</a:t>
            </a:r>
            <a:endParaRPr sz="1500"/>
          </a:p>
          <a:p>
            <a:pPr indent="-323850" lvl="0" marL="457200" rtl="0" algn="l">
              <a:spcBef>
                <a:spcPts val="0"/>
              </a:spcBef>
              <a:spcAft>
                <a:spcPts val="0"/>
              </a:spcAft>
              <a:buSzPts val="1500"/>
              <a:buChar char="●"/>
            </a:pPr>
            <a:r>
              <a:rPr lang="en" sz="1500"/>
              <a:t>Spelling Correction</a:t>
            </a:r>
            <a:endParaRPr sz="1500"/>
          </a:p>
        </p:txBody>
      </p:sp>
      <p:pic>
        <p:nvPicPr>
          <p:cNvPr id="112" name="Google Shape;112;p18"/>
          <p:cNvPicPr preferRelativeResize="0"/>
          <p:nvPr/>
        </p:nvPicPr>
        <p:blipFill rotWithShape="1">
          <a:blip r:embed="rId3">
            <a:alphaModFix/>
          </a:blip>
          <a:srcRect b="25754" l="12820" r="29168" t="54986"/>
          <a:stretch/>
        </p:blipFill>
        <p:spPr>
          <a:xfrm>
            <a:off x="1548225" y="3439225"/>
            <a:ext cx="6047551" cy="114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ctrTitle"/>
          </p:nvPr>
        </p:nvSpPr>
        <p:spPr>
          <a:xfrm>
            <a:off x="3044700" y="1444250"/>
            <a:ext cx="3324300" cy="1537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Classification Models &amp; Algorithms</a:t>
            </a:r>
            <a:endParaRPr/>
          </a:p>
        </p:txBody>
      </p:sp>
      <p:sp>
        <p:nvSpPr>
          <p:cNvPr id="118" name="Google Shape;118;p19"/>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Gaussian Naive Bayes &amp; Random Forest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Gaussian Naive Bayes</a:t>
            </a:r>
            <a:endParaRPr sz="3300"/>
          </a:p>
        </p:txBody>
      </p:sp>
      <p:sp>
        <p:nvSpPr>
          <p:cNvPr id="124" name="Google Shape;124;p20"/>
          <p:cNvSpPr txBox="1"/>
          <p:nvPr>
            <p:ph idx="1" type="body"/>
          </p:nvPr>
        </p:nvSpPr>
        <p:spPr>
          <a:xfrm>
            <a:off x="311700" y="1225225"/>
            <a:ext cx="5760600" cy="3354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C</a:t>
            </a:r>
            <a:r>
              <a:rPr lang="en"/>
              <a:t>lassifier separates data into different classes according to Bayes’ Theorem with the assumption that the predictors are independent of each other.</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tf-idf vectors have been constructed - the features have a continuous value</a:t>
            </a:r>
            <a:endParaRPr/>
          </a:p>
          <a:p>
            <a:pPr indent="0" lvl="0" marL="457200" rtl="0" algn="l">
              <a:spcBef>
                <a:spcPts val="1200"/>
              </a:spcBef>
              <a:spcAft>
                <a:spcPts val="0"/>
              </a:spcAft>
              <a:buNone/>
            </a:pPr>
            <a:r>
              <a:t/>
            </a:r>
            <a:endParaRPr/>
          </a:p>
          <a:p>
            <a:pPr indent="-334327" lvl="0" marL="457200" rtl="0" algn="l">
              <a:spcBef>
                <a:spcPts val="1200"/>
              </a:spcBef>
              <a:spcAft>
                <a:spcPts val="0"/>
              </a:spcAft>
              <a:buSzPct val="100000"/>
              <a:buChar char="●"/>
            </a:pPr>
            <a:r>
              <a:rPr lang="en"/>
              <a:t>Performs as a poor estimator - It is also observed that when spelling correction was applied to Naive Bayes, the accuracy decreased slightly.</a:t>
            </a:r>
            <a:endParaRPr/>
          </a:p>
        </p:txBody>
      </p:sp>
      <p:pic>
        <p:nvPicPr>
          <p:cNvPr id="125" name="Google Shape;125;p20"/>
          <p:cNvPicPr preferRelativeResize="0"/>
          <p:nvPr/>
        </p:nvPicPr>
        <p:blipFill>
          <a:blip r:embed="rId3">
            <a:alphaModFix/>
          </a:blip>
          <a:stretch>
            <a:fillRect/>
          </a:stretch>
        </p:blipFill>
        <p:spPr>
          <a:xfrm>
            <a:off x="6329025" y="1225225"/>
            <a:ext cx="2268500" cy="1134250"/>
          </a:xfrm>
          <a:prstGeom prst="rect">
            <a:avLst/>
          </a:prstGeom>
          <a:noFill/>
          <a:ln>
            <a:noFill/>
          </a:ln>
        </p:spPr>
      </p:pic>
      <p:pic>
        <p:nvPicPr>
          <p:cNvPr id="126" name="Google Shape;126;p20"/>
          <p:cNvPicPr preferRelativeResize="0"/>
          <p:nvPr/>
        </p:nvPicPr>
        <p:blipFill>
          <a:blip r:embed="rId4">
            <a:alphaModFix/>
          </a:blip>
          <a:stretch>
            <a:fillRect/>
          </a:stretch>
        </p:blipFill>
        <p:spPr>
          <a:xfrm>
            <a:off x="6079825" y="2503200"/>
            <a:ext cx="2766900" cy="21900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Random Forest</a:t>
            </a:r>
            <a:endParaRPr sz="3300"/>
          </a:p>
        </p:txBody>
      </p:sp>
      <p:sp>
        <p:nvSpPr>
          <p:cNvPr id="132" name="Google Shape;132;p21"/>
          <p:cNvSpPr txBox="1"/>
          <p:nvPr>
            <p:ph idx="1" type="body"/>
          </p:nvPr>
        </p:nvSpPr>
        <p:spPr>
          <a:xfrm>
            <a:off x="311700" y="1225225"/>
            <a:ext cx="5760600" cy="33540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An </a:t>
            </a:r>
            <a:r>
              <a:rPr lang="en"/>
              <a:t>ensemble of decision tree classifiers -  Feature randomness and bagging are used to create an uncorrelated forest of trees. Thus, we have trees that are trained on not only different sets of data but also use different features to make decisions.</a:t>
            </a:r>
            <a:endParaRPr/>
          </a:p>
          <a:p>
            <a:pPr indent="0" lvl="0" marL="457200" rtl="0" algn="l">
              <a:spcBef>
                <a:spcPts val="1200"/>
              </a:spcBef>
              <a:spcAft>
                <a:spcPts val="0"/>
              </a:spcAft>
              <a:buNone/>
            </a:pPr>
            <a:r>
              <a:t/>
            </a:r>
            <a:endParaRPr/>
          </a:p>
          <a:p>
            <a:pPr indent="-325755" lvl="0" marL="457200" rtl="0" algn="l">
              <a:spcBef>
                <a:spcPts val="1200"/>
              </a:spcBef>
              <a:spcAft>
                <a:spcPts val="0"/>
              </a:spcAft>
              <a:buSzPct val="100000"/>
              <a:buChar char="●"/>
            </a:pPr>
            <a:r>
              <a:rPr lang="en"/>
              <a:t>If the data contains groups of correlated features of similar relevance to output, smaller groups are favored over larger ones</a:t>
            </a:r>
            <a:endParaRPr/>
          </a:p>
          <a:p>
            <a:pPr indent="0" lvl="0" marL="457200" rtl="0" algn="l">
              <a:spcBef>
                <a:spcPts val="1200"/>
              </a:spcBef>
              <a:spcAft>
                <a:spcPts val="0"/>
              </a:spcAft>
              <a:buNone/>
            </a:pPr>
            <a:r>
              <a:t/>
            </a:r>
            <a:endParaRPr/>
          </a:p>
          <a:p>
            <a:pPr indent="-325755" lvl="0" marL="457200" rtl="0" algn="l">
              <a:spcBef>
                <a:spcPts val="1200"/>
              </a:spcBef>
              <a:spcAft>
                <a:spcPts val="0"/>
              </a:spcAft>
              <a:buSzPct val="100000"/>
              <a:buChar char="●"/>
            </a:pPr>
            <a:r>
              <a:rPr lang="en"/>
              <a:t>Poor performance despite hyperparameter tuning.</a:t>
            </a:r>
            <a:endParaRPr/>
          </a:p>
        </p:txBody>
      </p:sp>
      <p:pic>
        <p:nvPicPr>
          <p:cNvPr id="133" name="Google Shape;133;p21"/>
          <p:cNvPicPr preferRelativeResize="0"/>
          <p:nvPr/>
        </p:nvPicPr>
        <p:blipFill>
          <a:blip r:embed="rId3">
            <a:alphaModFix/>
          </a:blip>
          <a:stretch>
            <a:fillRect/>
          </a:stretch>
        </p:blipFill>
        <p:spPr>
          <a:xfrm>
            <a:off x="6224700" y="1299625"/>
            <a:ext cx="2139560" cy="1051175"/>
          </a:xfrm>
          <a:prstGeom prst="rect">
            <a:avLst/>
          </a:prstGeom>
          <a:noFill/>
          <a:ln>
            <a:noFill/>
          </a:ln>
        </p:spPr>
      </p:pic>
      <p:pic>
        <p:nvPicPr>
          <p:cNvPr id="134" name="Google Shape;134;p21"/>
          <p:cNvPicPr preferRelativeResize="0"/>
          <p:nvPr/>
        </p:nvPicPr>
        <p:blipFill>
          <a:blip r:embed="rId4">
            <a:alphaModFix/>
          </a:blip>
          <a:stretch>
            <a:fillRect/>
          </a:stretch>
        </p:blipFill>
        <p:spPr>
          <a:xfrm>
            <a:off x="6072300" y="2503200"/>
            <a:ext cx="2766900" cy="221352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